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Alfa Slab On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7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462322e5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462322e5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92c775e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92c775e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9495dfb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9495dfb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9495dfba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9495dfba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9495dfba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9495dfba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92c775e9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92c775e9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462322e5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462322e5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462322e5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462322e5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8bf314c5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8bf314c5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8bf314c5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8bf314c5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8bf314c5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8bf314c5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462322e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462322e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92c775e9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92c775e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8bf314c5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8bf314c5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462322e5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462322e5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462322e5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462322e5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gif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387675"/>
            <a:ext cx="8520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Team members: Mmesomachi Nwachukwu, Marina Morozova</a:t>
            </a:r>
            <a:endParaRPr>
              <a:solidFill>
                <a:srgbClr val="1F1F1F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5908" l="0" r="0" t="0"/>
          <a:stretch/>
        </p:blipFill>
        <p:spPr>
          <a:xfrm>
            <a:off x="1048275" y="79375"/>
            <a:ext cx="7151376" cy="33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825" y="3466449"/>
            <a:ext cx="7369524" cy="8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Synthetic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CIFAR-10 dataset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645" y="0"/>
            <a:ext cx="2569475" cy="25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125" y="0"/>
            <a:ext cx="2569475" cy="258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650" y="2700976"/>
            <a:ext cx="5114650" cy="234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WGAN-GP training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25" y="1152475"/>
            <a:ext cx="3758625" cy="376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00" y="1152450"/>
            <a:ext cx="3758625" cy="376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Timelapse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“Rainbow” is timelapse of how generated values are changing </a:t>
            </a:r>
            <a:br>
              <a:rPr lang="en"/>
            </a:br>
            <a:r>
              <a:rPr lang="en"/>
              <a:t>when latent space is changed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0" r="7510" t="0"/>
          <a:stretch/>
        </p:blipFill>
        <p:spPr>
          <a:xfrm>
            <a:off x="64125" y="2172389"/>
            <a:ext cx="8605276" cy="137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95730" r="0" t="0"/>
          <a:stretch/>
        </p:blipFill>
        <p:spPr>
          <a:xfrm>
            <a:off x="8605274" y="2904475"/>
            <a:ext cx="538726" cy="1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4">
            <a:alphaModFix/>
          </a:blip>
          <a:srcRect b="0" l="0" r="7510" t="11785"/>
          <a:stretch/>
        </p:blipFill>
        <p:spPr>
          <a:xfrm>
            <a:off x="64125" y="3929175"/>
            <a:ext cx="8605276" cy="12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311700" y="1782900"/>
            <a:ext cx="76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With an additional layer of M-H sampling (MALA algorithm)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311700" y="3548950"/>
            <a:ext cx="76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Without MALA algorithm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7510" t="11785"/>
          <a:stretch/>
        </p:blipFill>
        <p:spPr>
          <a:xfrm>
            <a:off x="64125" y="3929175"/>
            <a:ext cx="8605276" cy="12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4">
            <a:alphaModFix/>
          </a:blip>
          <a:srcRect b="0" l="0" r="7510" t="0"/>
          <a:stretch/>
        </p:blipFill>
        <p:spPr>
          <a:xfrm>
            <a:off x="64125" y="2172400"/>
            <a:ext cx="8605276" cy="13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Timelapse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“Rainbow” is timelapse of how generated values are changing </a:t>
            </a:r>
            <a:br>
              <a:rPr lang="en"/>
            </a:br>
            <a:r>
              <a:rPr lang="en"/>
              <a:t>when latent space is changed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5">
            <a:alphaModFix/>
          </a:blip>
          <a:srcRect b="0" l="95730" r="0" t="0"/>
          <a:stretch/>
        </p:blipFill>
        <p:spPr>
          <a:xfrm>
            <a:off x="8605274" y="2904475"/>
            <a:ext cx="538726" cy="1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311700" y="1782900"/>
            <a:ext cx="76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With an additional layer of M-H sampling (MALA algorithm)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311700" y="3548950"/>
            <a:ext cx="76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Without MALA algorithm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6">
            <a:alphaModFix/>
          </a:blip>
          <a:srcRect b="0" l="0" r="7510" t="0"/>
          <a:stretch/>
        </p:blipFill>
        <p:spPr>
          <a:xfrm>
            <a:off x="64125" y="3929175"/>
            <a:ext cx="8605276" cy="13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CIFAR-10 dataset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375" y="1152475"/>
            <a:ext cx="45552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525" y="241075"/>
            <a:ext cx="2270200" cy="170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0526" y="3199775"/>
            <a:ext cx="2270200" cy="17026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7830125" y="1943725"/>
            <a:ext cx="231000" cy="1128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339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trained </a:t>
            </a:r>
            <a:r>
              <a:rPr lang="en"/>
              <a:t>s</a:t>
            </a:r>
            <a:r>
              <a:rPr lang="en"/>
              <a:t>mall Resnet-like WGAN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example of further refinement </a:t>
            </a:r>
            <a:r>
              <a:rPr lang="en"/>
              <a:t>o</a:t>
            </a:r>
            <a:r>
              <a:rPr lang="en"/>
              <a:t>f noise vector to generate more clear picture of car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976" y="2147375"/>
            <a:ext cx="1715952" cy="6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52475"/>
            <a:ext cx="796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There other methods for </a:t>
            </a:r>
            <a:r>
              <a:rPr b="1" lang="en"/>
              <a:t>manipulations with Latent Space of GANs</a:t>
            </a:r>
            <a:br>
              <a:rPr lang="en"/>
            </a:br>
            <a:r>
              <a:rPr i="1" lang="en"/>
              <a:t>(for example, Discriminator optimal transport (DOT))</a:t>
            </a:r>
            <a:endParaRPr i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Discriminator Driven Latent Sampling </a:t>
            </a:r>
            <a:r>
              <a:rPr lang="en"/>
              <a:t>(</a:t>
            </a:r>
            <a:r>
              <a:rPr lang="en"/>
              <a:t>DDLS) is implemented in several libraries and repositories </a:t>
            </a:r>
            <a:r>
              <a:rPr i="1" lang="en"/>
              <a:t>(big credits to Daniil Selikhanovych)</a:t>
            </a:r>
            <a:endParaRPr i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paper is reproducible but the are no open code</a:t>
            </a:r>
            <a:br>
              <a:rPr lang="en"/>
            </a:br>
            <a:r>
              <a:rPr lang="en"/>
              <a:t>a</a:t>
            </a:r>
            <a:r>
              <a:rPr lang="en"/>
              <a:t>nd most derivations are difficult to follow through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1561050" y="3996175"/>
            <a:ext cx="447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GitHub: MarkaMorozova/</a:t>
            </a:r>
            <a:b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Discriminator-Driven-Latent-Sampling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250" y="3106200"/>
            <a:ext cx="2037300" cy="20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214313"/>
            <a:ext cx="87630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950"/>
            <a:ext cx="9240410" cy="51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61825" y="2265300"/>
            <a:ext cx="137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Generator 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0" y="497950"/>
            <a:ext cx="137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vector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194825" y="825275"/>
            <a:ext cx="137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Proxima Nova"/>
                <a:ea typeface="Proxima Nova"/>
                <a:cs typeface="Proxima Nova"/>
                <a:sym typeface="Proxima Nova"/>
              </a:rPr>
              <a:t>Output of generator</a:t>
            </a:r>
            <a:endParaRPr sz="1800">
              <a:solidFill>
                <a:srgbClr val="00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Proxima Nova"/>
                <a:ea typeface="Proxima Nova"/>
                <a:cs typeface="Proxima Nova"/>
                <a:sym typeface="Proxima Nova"/>
              </a:rPr>
              <a:t>(Fake data)</a:t>
            </a:r>
            <a:endParaRPr sz="1800">
              <a:solidFill>
                <a:srgbClr val="00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FF"/>
                </a:solidFill>
                <a:latin typeface="Proxima Nova"/>
                <a:ea typeface="Proxima Nova"/>
                <a:cs typeface="Proxima Nova"/>
                <a:sym typeface="Proxima Nova"/>
              </a:rPr>
              <a:t>G(Z)</a:t>
            </a:r>
            <a:endParaRPr b="1" sz="1800">
              <a:solidFill>
                <a:srgbClr val="00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0" y="3477950"/>
            <a:ext cx="1825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Proxima Nova"/>
                <a:ea typeface="Proxima Nova"/>
                <a:cs typeface="Proxima Nova"/>
                <a:sym typeface="Proxima Nova"/>
              </a:rPr>
              <a:t>Real samples from Training data</a:t>
            </a:r>
            <a:endParaRPr sz="1800">
              <a:solidFill>
                <a:srgbClr val="00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FF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b="1" sz="1800">
              <a:solidFill>
                <a:srgbClr val="00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319275" y="4076250"/>
            <a:ext cx="294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Discriminator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network (binary classifier)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587475" y="3337350"/>
            <a:ext cx="137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Fake or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Real?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distributions do we have here?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Distribution of noise vector </a:t>
            </a:r>
            <a:r>
              <a:rPr b="1" lang="en"/>
              <a:t>Z</a:t>
            </a:r>
            <a:r>
              <a:rPr b="1" lang="en"/>
              <a:t> (typically, Gaussian or Uniform)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Distribution of generated fake images </a:t>
            </a:r>
            <a:r>
              <a:rPr b="1" lang="en"/>
              <a:t>P</a:t>
            </a:r>
            <a:r>
              <a:rPr b="1" baseline="-25000" lang="en"/>
              <a:t>G(Z)</a:t>
            </a:r>
            <a:r>
              <a:rPr lang="en"/>
              <a:t> - </a:t>
            </a:r>
            <a:r>
              <a:rPr i="1" lang="en"/>
              <a:t>p</a:t>
            </a:r>
            <a:r>
              <a:rPr baseline="-25000" i="1" lang="en"/>
              <a:t>g</a:t>
            </a:r>
            <a:r>
              <a:rPr lang="en"/>
              <a:t> in the article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Distribution of training data </a:t>
            </a:r>
            <a:r>
              <a:rPr b="1" lang="en"/>
              <a:t>P</a:t>
            </a:r>
            <a:r>
              <a:rPr b="1" baseline="-25000" lang="en"/>
              <a:t>X</a:t>
            </a:r>
            <a:r>
              <a:rPr b="1" lang="en"/>
              <a:t> </a:t>
            </a:r>
            <a:r>
              <a:rPr lang="en"/>
              <a:t>- </a:t>
            </a:r>
            <a:r>
              <a:rPr i="1" lang="en"/>
              <a:t>p</a:t>
            </a:r>
            <a:r>
              <a:rPr baseline="-25000" i="1" lang="en"/>
              <a:t>d</a:t>
            </a:r>
            <a:r>
              <a:rPr lang="en"/>
              <a:t> in the article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2499788"/>
            <a:ext cx="57245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loss function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</a:t>
            </a:r>
            <a:r>
              <a:rPr lang="en"/>
              <a:t> </a:t>
            </a:r>
            <a:r>
              <a:rPr b="1" lang="en"/>
              <a:t>Discriminator is a binary classifier</a:t>
            </a:r>
            <a:r>
              <a:rPr lang="en"/>
              <a:t> </a:t>
            </a:r>
            <a:br>
              <a:rPr lang="en"/>
            </a:br>
            <a:r>
              <a:rPr lang="en"/>
              <a:t>we may derive its loss function </a:t>
            </a:r>
            <a:br>
              <a:rPr lang="en"/>
            </a:br>
            <a:r>
              <a:rPr lang="en"/>
              <a:t>from </a:t>
            </a:r>
            <a:r>
              <a:rPr b="1" lang="en"/>
              <a:t>binary cross-entropy loss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adversarial loss can be optimized by gradient descent. But while training </a:t>
            </a:r>
            <a:br>
              <a:rPr lang="en"/>
            </a:br>
            <a:r>
              <a:rPr lang="en"/>
              <a:t>a GAN </a:t>
            </a:r>
            <a:r>
              <a:rPr b="1" lang="en"/>
              <a:t>we do not train the generator and discriminator simultaneously</a:t>
            </a:r>
            <a:r>
              <a:rPr lang="en"/>
              <a:t>, </a:t>
            </a:r>
            <a:br>
              <a:rPr lang="en"/>
            </a:br>
            <a:r>
              <a:rPr lang="en"/>
              <a:t>while training the generator we freeze the discriminator and vice-versa!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050" y="938345"/>
            <a:ext cx="4053250" cy="14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600" y="2656375"/>
            <a:ext cx="4714700" cy="9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11700" y="2641438"/>
            <a:ext cx="40533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Over batch we use 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Expected value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Generator minimises the same loss</a:t>
            </a:r>
            <a:endParaRPr b="1"/>
          </a:p>
        </p:txBody>
      </p:sp>
      <p:sp>
        <p:nvSpPr>
          <p:cNvPr id="88" name="Google Shape;88;p16"/>
          <p:cNvSpPr/>
          <p:nvPr/>
        </p:nvSpPr>
        <p:spPr>
          <a:xfrm>
            <a:off x="348375" y="3739450"/>
            <a:ext cx="8016900" cy="93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Wasserstein GAN (WGAN)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WGAN, there is </a:t>
            </a:r>
            <a:r>
              <a:rPr b="1" lang="en"/>
              <a:t>critic instead of discriminator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hanges in the code are minor: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linear activation function in the output layer of the critic model (instead of sigmoid).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</a:t>
            </a:r>
            <a:r>
              <a:rPr b="1" lang="en"/>
              <a:t>Wasserstein loss</a:t>
            </a:r>
            <a:r>
              <a:rPr lang="en"/>
              <a:t> to train the critic and generator models that promote larger difference between scores for real and generated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Constrain critic model weights to a limited range after each mini batch update (e.g. [-0.01,0.01]).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the critic model more times than the generator each iteration (e.g. 5).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RMSProp version of gradient descent with small learning rate and no momentum (e.g. 0.00005).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as an Energy-Based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are Energy Based Models (EBMs)?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According to the article, these are models defined by the Boltzman distribution </a:t>
            </a:r>
            <a:r>
              <a:rPr lang="en"/>
              <a:t> which varies as </a:t>
            </a:r>
            <a:r>
              <a:rPr b="1" lang="en"/>
              <a:t>e</a:t>
            </a:r>
            <a:r>
              <a:rPr b="1" baseline="30000" lang="en"/>
              <a:t>E(x)</a:t>
            </a:r>
            <a:r>
              <a:rPr lang="en"/>
              <a:t>, where </a:t>
            </a:r>
            <a:r>
              <a:rPr b="1" lang="en"/>
              <a:t>E(x)</a:t>
            </a:r>
            <a:r>
              <a:rPr lang="en"/>
              <a:t> is the energy function.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authors of article then show that, when the GAN is near optimality, the distribution of training data, </a:t>
            </a:r>
            <a:r>
              <a:rPr i="1" lang="en"/>
              <a:t>p</a:t>
            </a:r>
            <a:r>
              <a:rPr baseline="-25000" i="1" lang="en"/>
              <a:t>d</a:t>
            </a:r>
            <a:r>
              <a:rPr lang="en"/>
              <a:t> very closely varies as </a:t>
            </a:r>
            <a:r>
              <a:rPr b="1" lang="en"/>
              <a:t>e</a:t>
            </a:r>
            <a:r>
              <a:rPr b="1" baseline="30000" lang="en"/>
              <a:t>logit(D(x))</a:t>
            </a:r>
            <a:r>
              <a:rPr lang="en"/>
              <a:t> which is the Boltzman distribution and hence, GANs can be viewed as EBMs.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51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as an Energy-</a:t>
            </a:r>
            <a:br>
              <a:rPr lang="en"/>
            </a:br>
            <a:r>
              <a:rPr lang="en"/>
              <a:t>Based Model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4859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Energy-based models (EBMs) assign an unnormalized log probability to data samples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Energy models have been a popular tool before the huge deep learning hype around 2012 hit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recent years, energy-based models have gained increasing attention because of improved training methods and tricks being proposed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 authors formulation, GAN generators and discriminators collaboratively learn an </a:t>
            </a:r>
            <a:r>
              <a:rPr b="1" lang="en"/>
              <a:t>“implicit” energy-based model</a:t>
            </a:r>
            <a:endParaRPr b="1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98" y="148413"/>
            <a:ext cx="3757276" cy="48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from Energy-Based Models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from Energy-Based Models (EBMs) refers to the process of generating new data points from a probabilistic model defined by an energy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sampling from an energy-based model, we can apply </a:t>
            </a:r>
            <a:br>
              <a:rPr lang="en"/>
            </a:br>
            <a:r>
              <a:rPr lang="en"/>
              <a:t>a </a:t>
            </a:r>
            <a:r>
              <a:rPr b="1" lang="en"/>
              <a:t>Markov Chain Monte Carlo (MCMC) using Langevin Dynamics</a:t>
            </a:r>
            <a:r>
              <a:rPr lang="en"/>
              <a:t>, </a:t>
            </a:r>
            <a:br>
              <a:rPr lang="en"/>
            </a:br>
            <a:r>
              <a:rPr b="1" lang="en">
                <a:solidFill>
                  <a:schemeClr val="accent4"/>
                </a:solidFill>
              </a:rPr>
              <a:t>but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078" y="2751300"/>
            <a:ext cx="4774648" cy="22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311700" y="3188275"/>
            <a:ext cx="3861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Doing MCMC in pixel space to sample from the model is impractical due to the high dimensionality and long mixing time.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 of P</a:t>
            </a:r>
            <a:r>
              <a:rPr baseline="-25000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G(Z)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is implicitly defined and its density cannot be computed directly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nergy-based model in the latent space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Rejection Sampling and MCMC in Latent Space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Discriminator Driven Latent Sampling on the WGAN latent space to generate improved samples with the energy function,</a:t>
            </a:r>
            <a:br>
              <a:rPr lang="en"/>
            </a:br>
            <a:r>
              <a:rPr lang="en"/>
              <a:t>where p</a:t>
            </a:r>
            <a:r>
              <a:rPr baseline="-25000" lang="en"/>
              <a:t>0</a:t>
            </a:r>
            <a:r>
              <a:rPr lang="en"/>
              <a:t> is prior proposal distribution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975" y="2027650"/>
            <a:ext cx="3103300" cy="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63" y="2997174"/>
            <a:ext cx="3959101" cy="21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437" y="2646375"/>
            <a:ext cx="4738500" cy="24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